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204"/>
      </p:cViewPr>
      <p:guideLst>
        <p:guide orient="horz" pos="3016"/>
        <p:guide pos="2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450" y="2974705"/>
            <a:ext cx="6261100" cy="20525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5426288"/>
            <a:ext cx="5156200" cy="24471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10/28/2013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‹nº›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10/28/2013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‹nº›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0350" y="536423"/>
            <a:ext cx="1657350" cy="11406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8300" y="536423"/>
            <a:ext cx="4849283" cy="11406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10/28/2013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‹nº›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10/28/2013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‹nº›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863" y="6153339"/>
            <a:ext cx="6261100" cy="19018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863" y="4058633"/>
            <a:ext cx="6261100" cy="209470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10/28/2013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‹nº›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8300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383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10/28/2013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‹nº›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143474"/>
            <a:ext cx="3254596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300" y="3036771"/>
            <a:ext cx="3254596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41827" y="2143474"/>
            <a:ext cx="3255874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41827" y="3036771"/>
            <a:ext cx="3255874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10/28/2013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‹nº›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10/28/2013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‹nº›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10/28/2013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‹nº›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1" y="381259"/>
            <a:ext cx="2423363" cy="16225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01" y="381259"/>
            <a:ext cx="4117799" cy="81726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1" y="2003825"/>
            <a:ext cx="2423363" cy="6550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10/28/2013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‹nº›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788" y="6703060"/>
            <a:ext cx="4419600" cy="79133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43788" y="855615"/>
            <a:ext cx="4419600" cy="57454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788" y="7494394"/>
            <a:ext cx="4419600" cy="11238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10/28/2013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‹nº›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383477"/>
            <a:ext cx="6629400" cy="159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234355"/>
            <a:ext cx="6629400" cy="6319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523B-E035-4CAE-A96A-58211FC229D1}" type="datetimeFigureOut">
              <a:rPr lang="en-US" smtClean="0"/>
              <a:t>10/28/2013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6717" y="8875350"/>
            <a:ext cx="2332567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78967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DFF54-6BA4-4515-87CA-28703F844993}" type="slidenum">
              <a:rPr lang="en-CA" smtClean="0"/>
              <a:t>‹nº›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5" name="TextBox 2"/>
          <p:cNvSpPr txBox="1"/>
          <p:nvPr/>
        </p:nvSpPr>
        <p:spPr>
          <a:xfrm>
            <a:off x="3060700" y="1879600"/>
            <a:ext cx="6083300" cy="162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500"/>
              </a:lnSpc>
            </a:pPr>
            <a:r>
              <a:rPr lang="en-CA" sz="4600" smtClean="0">
                <a:solidFill>
                  <a:srgbClr val="FFFFFF"/>
                </a:solidFill>
                <a:latin typeface="Arial"/>
                <a:cs typeface="Arial"/>
              </a:rPr>
              <a:t>TIC - Tecnologias da</a:t>
            </a:r>
            <a:r>
              <a:rPr lang="en-CA" sz="46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4600" smtClean="0">
                <a:solidFill>
                  <a:srgbClr val="000000"/>
                </a:solidFill>
                <a:latin typeface="Times New Roman"/>
              </a:rPr>
            </a:br>
            <a:r>
              <a:rPr lang="en-CA" sz="4600" smtClean="0">
                <a:solidFill>
                  <a:srgbClr val="FFFFFF"/>
                </a:solidFill>
                <a:latin typeface="Arial"/>
                <a:cs typeface="Arial"/>
              </a:rPr>
              <a:t>Informação e</a:t>
            </a:r>
          </a:p>
          <a:p>
            <a:pPr>
              <a:lnSpc>
                <a:spcPts val="5500"/>
              </a:lnSpc>
            </a:pPr>
            <a:endParaRPr lang="en-CA" sz="4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060700" y="3302000"/>
            <a:ext cx="6083300" cy="876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290"/>
              </a:lnSpc>
            </a:pPr>
            <a:r>
              <a:rPr lang="en-CA" sz="4600" smtClean="0">
                <a:solidFill>
                  <a:srgbClr val="FFFFFF"/>
                </a:solidFill>
                <a:latin typeface="Arial"/>
                <a:cs typeface="Arial"/>
              </a:rPr>
              <a:t>Comunicação</a:t>
            </a:r>
          </a:p>
          <a:p>
            <a:pPr>
              <a:lnSpc>
                <a:spcPts val="5290"/>
              </a:lnSpc>
            </a:pPr>
            <a:endParaRPr lang="en-CA" sz="46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8" name="TextBox 2"/>
          <p:cNvSpPr txBox="1"/>
          <p:nvPr/>
        </p:nvSpPr>
        <p:spPr>
          <a:xfrm>
            <a:off x="546100" y="825500"/>
            <a:ext cx="85979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00" smtClean="0">
                <a:solidFill>
                  <a:srgbClr val="000000"/>
                </a:solidFill>
                <a:latin typeface="Arial"/>
                <a:cs typeface="Arial"/>
              </a:rPr>
              <a:t>Conceitos Básicos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46100" y="1739900"/>
            <a:ext cx="85979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 smtClean="0">
                <a:solidFill>
                  <a:srgbClr val="00007C"/>
                </a:solidFill>
                <a:latin typeface="Arial Unicode MS"/>
                <a:cs typeface="Arial Unicode MS"/>
              </a:rPr>
              <a:t>■</a:t>
            </a:r>
            <a:r>
              <a:rPr lang="en-CA" sz="2800" smtClean="0">
                <a:solidFill>
                  <a:srgbClr val="000000"/>
                </a:solidFill>
                <a:latin typeface="Arial"/>
                <a:cs typeface="Arial"/>
              </a:rPr>
              <a:t>Capacidades dos dispositivos</a:t>
            </a:r>
          </a:p>
          <a:p>
            <a:pPr>
              <a:lnSpc>
                <a:spcPts val="3220"/>
              </a:lnSpc>
            </a:pPr>
            <a:endParaRPr lang="en-CA" sz="28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003300" y="2654300"/>
            <a:ext cx="8140700" cy="876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CA" sz="2400" smtClean="0">
                <a:solidFill>
                  <a:srgbClr val="9999CC"/>
                </a:solidFill>
                <a:latin typeface="Arial Unicode MS"/>
                <a:cs typeface="Arial Unicode MS"/>
              </a:rPr>
              <a:t>♣</a:t>
            </a:r>
            <a:r>
              <a:rPr lang="en-CA" sz="2400" smtClean="0">
                <a:solidFill>
                  <a:srgbClr val="000000"/>
                </a:solidFill>
                <a:latin typeface="Arial"/>
                <a:cs typeface="Arial"/>
              </a:rPr>
              <a:t>Quantas disquetes teria de ter para</a:t>
            </a:r>
            <a:r>
              <a:rPr lang="en-CA" sz="24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00" smtClean="0">
                <a:solidFill>
                  <a:srgbClr val="000000"/>
                </a:solidFill>
                <a:latin typeface="Arial"/>
                <a:cs typeface="Arial"/>
              </a:rPr>
              <a:t>obter 1GB de armazenamento?</a:t>
            </a:r>
          </a:p>
          <a:p>
            <a:pPr>
              <a:lnSpc>
                <a:spcPts val="30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03300" y="3924300"/>
            <a:ext cx="81407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9999CC"/>
                </a:solidFill>
                <a:latin typeface="Arial Unicode MS"/>
                <a:cs typeface="Arial Unicode MS"/>
              </a:rPr>
              <a:t>♣</a:t>
            </a:r>
            <a:r>
              <a:rPr lang="en-CA" sz="2400" smtClean="0">
                <a:solidFill>
                  <a:srgbClr val="000000"/>
                </a:solidFill>
                <a:latin typeface="Arial"/>
                <a:cs typeface="Arial"/>
              </a:rPr>
              <a:t>1 disquete = 1,44 MB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003300" y="4368800"/>
            <a:ext cx="81407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9999CC"/>
                </a:solidFill>
                <a:latin typeface="Arial Unicode MS"/>
                <a:cs typeface="Arial Unicode MS"/>
              </a:rPr>
              <a:t>♣</a:t>
            </a:r>
            <a:r>
              <a:rPr lang="en-CA" sz="2400" smtClean="0">
                <a:solidFill>
                  <a:srgbClr val="000000"/>
                </a:solidFill>
                <a:latin typeface="Arial"/>
                <a:cs typeface="Arial"/>
              </a:rPr>
              <a:t>1 GB = 1024 MB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003300" y="4737100"/>
            <a:ext cx="8140700" cy="952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500"/>
              </a:lnSpc>
            </a:pPr>
            <a:r>
              <a:rPr lang="en-CA" sz="2400" smtClean="0">
                <a:solidFill>
                  <a:srgbClr val="9999CC"/>
                </a:solidFill>
                <a:latin typeface="Arial Unicode MS"/>
                <a:cs typeface="Arial Unicode MS"/>
              </a:rPr>
              <a:t>♣</a:t>
            </a:r>
            <a:r>
              <a:rPr lang="en-CA" sz="2400" smtClean="0">
                <a:solidFill>
                  <a:srgbClr val="000000"/>
                </a:solidFill>
                <a:latin typeface="Arial"/>
                <a:cs typeface="Arial"/>
              </a:rPr>
              <a:t>1024 MB / 1,44 MB = 711,11</a:t>
            </a:r>
            <a:r>
              <a:rPr lang="en-CA" sz="24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00" smtClean="0">
                <a:solidFill>
                  <a:srgbClr val="9999CC"/>
                </a:solidFill>
                <a:latin typeface="Arial Unicode MS"/>
                <a:cs typeface="Arial Unicode MS"/>
              </a:rPr>
              <a:t>♣</a:t>
            </a:r>
            <a:r>
              <a:rPr lang="en-CA" sz="2400" smtClean="0">
                <a:solidFill>
                  <a:srgbClr val="00007C"/>
                </a:solidFill>
                <a:latin typeface="Arial"/>
                <a:cs typeface="Arial"/>
              </a:rPr>
              <a:t>Teria de ter 712 disquetes!!!!!</a:t>
            </a:r>
          </a:p>
          <a:p>
            <a:pPr>
              <a:lnSpc>
                <a:spcPts val="35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14" name="TextBox 2"/>
          <p:cNvSpPr txBox="1"/>
          <p:nvPr/>
        </p:nvSpPr>
        <p:spPr>
          <a:xfrm>
            <a:off x="546100" y="825500"/>
            <a:ext cx="85979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00" smtClean="0">
                <a:solidFill>
                  <a:srgbClr val="000000"/>
                </a:solidFill>
                <a:latin typeface="Arial"/>
                <a:cs typeface="Arial"/>
              </a:rPr>
              <a:t>Conceitos Básicos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46100" y="1739900"/>
            <a:ext cx="85979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 smtClean="0">
                <a:solidFill>
                  <a:srgbClr val="00007C"/>
                </a:solidFill>
                <a:latin typeface="Arial Unicode MS"/>
                <a:cs typeface="Arial Unicode MS"/>
              </a:rPr>
              <a:t>■</a:t>
            </a:r>
            <a:r>
              <a:rPr lang="en-CA" sz="2800" smtClean="0">
                <a:solidFill>
                  <a:srgbClr val="000000"/>
                </a:solidFill>
                <a:latin typeface="Arial"/>
                <a:cs typeface="Arial"/>
              </a:rPr>
              <a:t>Capacidades dos dispositivos</a:t>
            </a:r>
          </a:p>
          <a:p>
            <a:pPr>
              <a:lnSpc>
                <a:spcPts val="3220"/>
              </a:lnSpc>
            </a:pPr>
            <a:endParaRPr lang="en-CA" sz="28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003300" y="2603500"/>
            <a:ext cx="8140700" cy="723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  <a:tabLst>
                <a:tab pos="279400" algn="l"/>
              </a:tabLst>
            </a:pPr>
            <a:r>
              <a:rPr lang="en-CA" sz="2000" smtClean="0">
                <a:solidFill>
                  <a:srgbClr val="9999CC"/>
                </a:solidFill>
                <a:latin typeface="Arial Unicode MS"/>
                <a:cs typeface="Arial Unicode MS"/>
              </a:rPr>
              <a:t>♣</a:t>
            </a:r>
            <a:r>
              <a:rPr lang="en-CA" sz="2000" smtClean="0">
                <a:solidFill>
                  <a:srgbClr val="00007C"/>
                </a:solidFill>
                <a:latin typeface="Arial"/>
                <a:cs typeface="Arial"/>
              </a:rPr>
              <a:t> É necessário realizar um backup dos seguintes</a:t>
            </a:r>
            <a:r>
              <a:rPr lang="en-CA" sz="20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0" smtClean="0">
                <a:solidFill>
                  <a:srgbClr val="000000"/>
                </a:solidFill>
                <a:latin typeface="Times New Roman"/>
              </a:rPr>
            </a:br>
            <a:r>
              <a:rPr lang="en-CA" sz="2000" smtClean="0">
                <a:solidFill>
                  <a:srgbClr val="00007C"/>
                </a:solidFill>
                <a:latin typeface="Arial"/>
                <a:cs typeface="Arial"/>
              </a:rPr>
              <a:t>	documentos:</a:t>
            </a:r>
          </a:p>
          <a:p>
            <a:pPr>
              <a:lnSpc>
                <a:spcPts val="2400"/>
              </a:lnSpc>
            </a:pPr>
            <a:endParaRPr lang="en-CA" sz="20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422400" y="3543300"/>
            <a:ext cx="48387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800"/>
              </a:lnSpc>
              <a:tabLst>
                <a:tab pos="2006600" algn="l"/>
              </a:tabLst>
            </a:pPr>
            <a:r>
              <a:rPr lang="en-CA" sz="1600" smtClean="0">
                <a:solidFill>
                  <a:srgbClr val="000000"/>
                </a:solidFill>
                <a:latin typeface="Arial"/>
                <a:cs typeface="Arial"/>
              </a:rPr>
              <a:t>Apresentação.ppt	85 KB</a:t>
            </a:r>
          </a:p>
          <a:p>
            <a:pPr>
              <a:lnSpc>
                <a:spcPts val="1840"/>
              </a:lnSpc>
            </a:pPr>
            <a:endParaRPr lang="en-CA" sz="16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422400" y="3975100"/>
            <a:ext cx="48387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800"/>
              </a:lnSpc>
              <a:tabLst>
                <a:tab pos="2006600" algn="l"/>
              </a:tabLst>
            </a:pPr>
            <a:r>
              <a:rPr lang="en-CA" sz="1600" smtClean="0">
                <a:solidFill>
                  <a:srgbClr val="000000"/>
                </a:solidFill>
                <a:latin typeface="Arial"/>
                <a:cs typeface="Arial"/>
              </a:rPr>
              <a:t>Teste.doc	54 KB</a:t>
            </a:r>
          </a:p>
          <a:p>
            <a:pPr>
              <a:lnSpc>
                <a:spcPts val="1840"/>
              </a:lnSpc>
            </a:pPr>
            <a:endParaRPr lang="en-CA" sz="16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422400" y="4406900"/>
            <a:ext cx="48387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800"/>
              </a:lnSpc>
              <a:tabLst>
                <a:tab pos="2006600" algn="l"/>
              </a:tabLst>
            </a:pPr>
            <a:r>
              <a:rPr lang="en-CA" sz="1600" smtClean="0">
                <a:solidFill>
                  <a:srgbClr val="000000"/>
                </a:solidFill>
                <a:latin typeface="Arial"/>
                <a:cs typeface="Arial"/>
              </a:rPr>
              <a:t>Foto.jpg	431 KB</a:t>
            </a:r>
          </a:p>
          <a:p>
            <a:pPr>
              <a:lnSpc>
                <a:spcPts val="1840"/>
              </a:lnSpc>
            </a:pPr>
            <a:endParaRPr lang="en-CA" sz="16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422400" y="4838700"/>
            <a:ext cx="48387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800"/>
              </a:lnSpc>
              <a:tabLst>
                <a:tab pos="2006600" algn="l"/>
              </a:tabLst>
            </a:pPr>
            <a:r>
              <a:rPr lang="en-CA" sz="1600" smtClean="0">
                <a:solidFill>
                  <a:srgbClr val="000000"/>
                </a:solidFill>
                <a:latin typeface="Arial"/>
                <a:cs typeface="Arial"/>
              </a:rPr>
              <a:t>Video.avi	2,3 MB</a:t>
            </a:r>
          </a:p>
          <a:p>
            <a:pPr>
              <a:lnSpc>
                <a:spcPts val="1840"/>
              </a:lnSpc>
            </a:pPr>
            <a:endParaRPr lang="en-CA" sz="16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6362700" y="3429000"/>
            <a:ext cx="2667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CA" sz="1800" smtClean="0">
                <a:solidFill>
                  <a:srgbClr val="000000"/>
                </a:solidFill>
                <a:latin typeface="Arial"/>
                <a:cs typeface="Arial"/>
              </a:rPr>
              <a:t>85 Kb +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362700" y="3708400"/>
            <a:ext cx="2667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CA" sz="1800" smtClean="0">
                <a:solidFill>
                  <a:srgbClr val="000000"/>
                </a:solidFill>
                <a:latin typeface="Arial"/>
                <a:cs typeface="Arial"/>
              </a:rPr>
              <a:t>54 Kb +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6362700" y="3975100"/>
            <a:ext cx="2667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CA" sz="1800" smtClean="0">
                <a:solidFill>
                  <a:srgbClr val="000000"/>
                </a:solidFill>
                <a:latin typeface="Arial"/>
                <a:cs typeface="Arial"/>
              </a:rPr>
              <a:t>431 Kb +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6362700" y="4102100"/>
            <a:ext cx="2667000" cy="927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CA" sz="1800" smtClean="0">
                <a:solidFill>
                  <a:srgbClr val="000000"/>
                </a:solidFill>
                <a:latin typeface="Arial"/>
                <a:cs typeface="Arial"/>
              </a:rPr>
              <a:t>2.355 Kb = 2.925 Kb</a:t>
            </a:r>
            <a:r>
              <a:rPr lang="en-CA" sz="18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800" smtClean="0">
                <a:solidFill>
                  <a:srgbClr val="000000"/>
                </a:solidFill>
                <a:latin typeface="Times New Roman"/>
              </a:rPr>
            </a:br>
            <a:r>
              <a:rPr lang="en-CA" sz="1800" smtClean="0">
                <a:solidFill>
                  <a:srgbClr val="000000"/>
                </a:solidFill>
                <a:latin typeface="Arial"/>
                <a:cs typeface="Arial"/>
              </a:rPr>
              <a:t>= 2,9 MB</a:t>
            </a:r>
          </a:p>
          <a:p>
            <a:pPr>
              <a:lnSpc>
                <a:spcPts val="3435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003300" y="5448300"/>
            <a:ext cx="8140700" cy="736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600"/>
              </a:lnSpc>
              <a:tabLst>
                <a:tab pos="279400" algn="l"/>
              </a:tabLst>
            </a:pPr>
            <a:r>
              <a:rPr lang="en-CA" sz="2000" smtClean="0">
                <a:solidFill>
                  <a:srgbClr val="9999CC"/>
                </a:solidFill>
                <a:latin typeface="Arial Unicode MS"/>
                <a:cs typeface="Arial Unicode MS"/>
              </a:rPr>
              <a:t>♣</a:t>
            </a:r>
            <a:r>
              <a:rPr lang="en-CA" sz="2000" smtClean="0">
                <a:solidFill>
                  <a:srgbClr val="00007C"/>
                </a:solidFill>
                <a:latin typeface="Arial"/>
                <a:cs typeface="Arial"/>
              </a:rPr>
              <a:t>Qual a capacidade mínima de MB que o meu</a:t>
            </a:r>
            <a:r>
              <a:rPr lang="en-CA" sz="20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0" smtClean="0">
                <a:solidFill>
                  <a:srgbClr val="000000"/>
                </a:solidFill>
                <a:latin typeface="Times New Roman"/>
              </a:rPr>
            </a:br>
            <a:r>
              <a:rPr lang="en-CA" sz="2000" smtClean="0">
                <a:solidFill>
                  <a:srgbClr val="00007C"/>
                </a:solidFill>
                <a:latin typeface="Arial"/>
                <a:cs typeface="Arial"/>
              </a:rPr>
              <a:t>	dispositivo de armazenamento tem de ter?</a:t>
            </a:r>
          </a:p>
          <a:p>
            <a:pPr>
              <a:lnSpc>
                <a:spcPts val="2600"/>
              </a:lnSpc>
            </a:pPr>
            <a:endParaRPr lang="en-CA"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8" name="TextBox 2"/>
          <p:cNvSpPr txBox="1"/>
          <p:nvPr/>
        </p:nvSpPr>
        <p:spPr>
          <a:xfrm>
            <a:off x="546100" y="825500"/>
            <a:ext cx="85979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00" smtClean="0">
                <a:solidFill>
                  <a:srgbClr val="000000"/>
                </a:solidFill>
                <a:latin typeface="Arial"/>
                <a:cs typeface="Arial"/>
              </a:rPr>
              <a:t>Conceitos Básicos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231900" y="1841500"/>
            <a:ext cx="7912100" cy="419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85"/>
              </a:lnSpc>
            </a:pPr>
            <a:r>
              <a:rPr lang="en-CA" sz="2250" smtClean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225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2260" b="1" smtClean="0">
                <a:solidFill>
                  <a:srgbClr val="000000"/>
                </a:solidFill>
                <a:latin typeface="Liberation Sans Narrow Bold"/>
                <a:cs typeface="Liberation Sans Narrow Bold"/>
              </a:rPr>
              <a:t> Informática</a:t>
            </a:r>
          </a:p>
          <a:p>
            <a:pPr>
              <a:lnSpc>
                <a:spcPts val="2585"/>
              </a:lnSpc>
            </a:pPr>
            <a:endParaRPr lang="en-CA" sz="225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84300" y="2717800"/>
            <a:ext cx="1320800" cy="419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85"/>
              </a:lnSpc>
            </a:pPr>
            <a:r>
              <a:rPr lang="en-CA" sz="2260" b="1" smtClean="0">
                <a:solidFill>
                  <a:srgbClr val="000000"/>
                </a:solidFill>
                <a:latin typeface="Liberation Sans Narrow Bold"/>
                <a:cs typeface="Liberation Sans Narrow Bold"/>
              </a:rPr>
              <a:t>Infor</a:t>
            </a:r>
            <a:r>
              <a:rPr lang="en-CA" sz="192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mação</a:t>
            </a:r>
          </a:p>
          <a:p>
            <a:pPr>
              <a:lnSpc>
                <a:spcPts val="2585"/>
              </a:lnSpc>
            </a:pPr>
            <a:endParaRPr lang="en-CA" sz="1920" smtClean="0">
              <a:solidFill>
                <a:srgbClr val="000000"/>
              </a:solidFill>
              <a:latin typeface="Liberation Sans Narrow"/>
              <a:cs typeface="Liberation Sans Narrow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4483100" y="2717800"/>
            <a:ext cx="1346200" cy="419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85"/>
              </a:lnSpc>
            </a:pPr>
            <a:r>
              <a:rPr lang="en-CA" sz="192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Auto</a:t>
            </a:r>
            <a:r>
              <a:rPr lang="en-CA" sz="2260" b="1" smtClean="0">
                <a:solidFill>
                  <a:srgbClr val="000000"/>
                </a:solidFill>
                <a:latin typeface="Liberation Sans Narrow Bold"/>
                <a:cs typeface="Liberation Sans Narrow Bold"/>
              </a:rPr>
              <a:t>mática</a:t>
            </a:r>
          </a:p>
          <a:p>
            <a:pPr>
              <a:lnSpc>
                <a:spcPts val="2585"/>
              </a:lnSpc>
            </a:pPr>
            <a:endParaRPr lang="en-CA" sz="2260" b="1" smtClean="0">
              <a:solidFill>
                <a:srgbClr val="000000"/>
              </a:solidFill>
              <a:latin typeface="Liberation Sans Narrow Bold"/>
              <a:cs typeface="Liberation Sans Narrow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403600" y="4457700"/>
            <a:ext cx="5740400" cy="35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185"/>
              </a:lnSpc>
            </a:pPr>
            <a:r>
              <a:rPr lang="en-CA" sz="1930" b="1" smtClean="0">
                <a:solidFill>
                  <a:srgbClr val="000000"/>
                </a:solidFill>
                <a:latin typeface="Liberation Sans Narrow Bold"/>
                <a:cs typeface="Liberation Sans Narrow Bold"/>
              </a:rPr>
              <a:t>INFORMÁTICA</a:t>
            </a:r>
          </a:p>
          <a:p>
            <a:pPr>
              <a:lnSpc>
                <a:spcPts val="2185"/>
              </a:lnSpc>
            </a:pPr>
            <a:endParaRPr lang="en-CA" sz="192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495300" y="4787900"/>
            <a:ext cx="8325172" cy="225702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CA" sz="1930" b="1" dirty="0" err="1" smtClean="0">
                <a:solidFill>
                  <a:srgbClr val="000000"/>
                </a:solidFill>
                <a:latin typeface="Liberation Sans Narrow Bold"/>
                <a:cs typeface="Liberation Sans Narrow Bold"/>
              </a:rPr>
              <a:t>Origem</a:t>
            </a:r>
            <a:r>
              <a:rPr lang="en-CA" sz="1930" b="1" dirty="0" smtClean="0">
                <a:solidFill>
                  <a:srgbClr val="000000"/>
                </a:solidFill>
                <a:latin typeface="Liberation Sans Narrow Bold"/>
                <a:cs typeface="Liberation Sans Narrow Bold"/>
              </a:rPr>
              <a:t>: </a:t>
            </a:r>
            <a:r>
              <a:rPr lang="en-CA" sz="192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A </a:t>
            </a:r>
            <a:r>
              <a:rPr lang="en-CA" sz="192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palavra</a:t>
            </a:r>
            <a:r>
              <a:rPr lang="en-CA" sz="192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92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Informática</a:t>
            </a:r>
            <a:r>
              <a:rPr lang="en-CA" sz="192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92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provém</a:t>
            </a:r>
            <a:r>
              <a:rPr lang="en-CA" sz="192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da </a:t>
            </a:r>
            <a:r>
              <a:rPr lang="en-CA" sz="192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junção</a:t>
            </a:r>
            <a:r>
              <a:rPr lang="en-CA" sz="192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das </a:t>
            </a:r>
            <a:r>
              <a:rPr lang="en-CA" sz="192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palavras</a:t>
            </a:r>
            <a:r>
              <a:rPr lang="en-CA" sz="192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92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Informação</a:t>
            </a:r>
            <a:r>
              <a:rPr lang="en-CA" sz="192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e </a:t>
            </a:r>
            <a:r>
              <a:rPr lang="en-CA" sz="192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Automática</a:t>
            </a:r>
            <a:r>
              <a:rPr lang="en-CA" sz="192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.</a:t>
            </a:r>
            <a:r>
              <a:rPr lang="en-CA" sz="192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920" dirty="0" smtClean="0">
                <a:solidFill>
                  <a:srgbClr val="000000"/>
                </a:solidFill>
                <a:latin typeface="Times New Roman"/>
              </a:rPr>
            </a:br>
            <a:r>
              <a:rPr lang="en-CA" sz="1930" b="1" dirty="0" err="1" smtClean="0">
                <a:solidFill>
                  <a:srgbClr val="000000"/>
                </a:solidFill>
                <a:latin typeface="Liberation Sans Narrow Bold"/>
                <a:cs typeface="Liberation Sans Narrow Bold"/>
              </a:rPr>
              <a:t>Significado</a:t>
            </a:r>
            <a:r>
              <a:rPr lang="en-CA" sz="1930" b="1" dirty="0" smtClean="0">
                <a:solidFill>
                  <a:srgbClr val="000000"/>
                </a:solidFill>
                <a:latin typeface="Liberation Sans Narrow Bold"/>
                <a:cs typeface="Liberation Sans Narrow Bold"/>
              </a:rPr>
              <a:t>:</a:t>
            </a:r>
            <a:r>
              <a:rPr lang="en-CA" sz="192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92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Tratamento</a:t>
            </a:r>
            <a:r>
              <a:rPr lang="en-CA" sz="192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da </a:t>
            </a:r>
            <a:r>
              <a:rPr lang="en-CA" sz="192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informação</a:t>
            </a:r>
            <a:r>
              <a:rPr lang="en-CA" sz="192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92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utilizando</a:t>
            </a:r>
            <a:r>
              <a:rPr lang="en-CA" sz="192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o </a:t>
            </a:r>
            <a:r>
              <a:rPr lang="en-CA" sz="192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computador</a:t>
            </a:r>
            <a:r>
              <a:rPr lang="en-CA" sz="192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.</a:t>
            </a:r>
          </a:p>
          <a:p>
            <a:pPr>
              <a:lnSpc>
                <a:spcPts val="4400"/>
              </a:lnSpc>
            </a:pPr>
            <a:endParaRPr lang="en-CA" sz="192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6" name="TextBox 2"/>
          <p:cNvSpPr txBox="1"/>
          <p:nvPr/>
        </p:nvSpPr>
        <p:spPr>
          <a:xfrm>
            <a:off x="546100" y="825500"/>
            <a:ext cx="85979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00" smtClean="0">
                <a:solidFill>
                  <a:srgbClr val="000000"/>
                </a:solidFill>
                <a:latin typeface="Arial"/>
                <a:cs typeface="Arial"/>
              </a:rPr>
              <a:t>Conceitos Básicos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168400" y="2362200"/>
            <a:ext cx="7975600" cy="393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15"/>
              </a:lnSpc>
            </a:pPr>
            <a:r>
              <a:rPr lang="en-CA" sz="2110" smtClean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211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2120" b="1" smtClean="0">
                <a:solidFill>
                  <a:srgbClr val="000000"/>
                </a:solidFill>
                <a:latin typeface="Liberation Sans Narrow Bold"/>
                <a:cs typeface="Liberation Sans Narrow Bold"/>
              </a:rPr>
              <a:t> Tecnologias da Informação</a:t>
            </a:r>
          </a:p>
          <a:p>
            <a:pPr>
              <a:lnSpc>
                <a:spcPts val="2415"/>
              </a:lnSpc>
            </a:pPr>
            <a:endParaRPr lang="en-CA" sz="211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482600" y="2971800"/>
            <a:ext cx="86614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Utiliza</a:t>
            </a:r>
            <a:r>
              <a:rPr lang="en-CA" sz="180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-se </a:t>
            </a:r>
            <a:r>
              <a:rPr lang="en-CA" sz="180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quando</a:t>
            </a:r>
            <a:r>
              <a:rPr lang="en-CA" sz="180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se </a:t>
            </a:r>
            <a:r>
              <a:rPr lang="en-CA" sz="180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quer</a:t>
            </a:r>
            <a:r>
              <a:rPr lang="en-CA" sz="180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0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designar</a:t>
            </a:r>
            <a:r>
              <a:rPr lang="en-CA" sz="180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o </a:t>
            </a:r>
            <a:r>
              <a:rPr lang="en-CA" sz="180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equipamento</a:t>
            </a:r>
            <a:r>
              <a:rPr lang="en-CA" sz="180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(hardware) e</a:t>
            </a:r>
          </a:p>
          <a:p>
            <a:pPr>
              <a:lnSpc>
                <a:spcPts val="2070"/>
              </a:lnSpc>
            </a:pPr>
            <a:endParaRPr lang="en-CA" sz="1800" dirty="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482600" y="3492500"/>
            <a:ext cx="8481888" cy="80791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os</a:t>
            </a:r>
            <a:r>
              <a:rPr lang="en-CA" sz="180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0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programas</a:t>
            </a:r>
            <a:r>
              <a:rPr lang="en-CA" sz="180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(software) dos </a:t>
            </a:r>
            <a:r>
              <a:rPr lang="en-CA" sz="180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computadores</a:t>
            </a:r>
            <a:r>
              <a:rPr lang="en-CA" sz="180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0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que</a:t>
            </a:r>
            <a:r>
              <a:rPr lang="en-CA" sz="180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0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efectuam</a:t>
            </a:r>
            <a:r>
              <a:rPr lang="en-CA" sz="180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o </a:t>
            </a:r>
            <a:r>
              <a:rPr lang="en-CA" sz="180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tratamento</a:t>
            </a:r>
            <a:r>
              <a:rPr lang="en-CA" sz="180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da </a:t>
            </a:r>
            <a:r>
              <a:rPr lang="en-CA" sz="180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informação</a:t>
            </a:r>
            <a:r>
              <a:rPr lang="en-CA" sz="180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.</a:t>
            </a:r>
          </a:p>
          <a:p>
            <a:pPr>
              <a:lnSpc>
                <a:spcPts val="2070"/>
              </a:lnSpc>
            </a:pPr>
            <a:endParaRPr lang="en-CA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5" name="TextBox 2"/>
          <p:cNvSpPr txBox="1"/>
          <p:nvPr/>
        </p:nvSpPr>
        <p:spPr>
          <a:xfrm>
            <a:off x="546100" y="825500"/>
            <a:ext cx="85979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00" smtClean="0">
                <a:solidFill>
                  <a:srgbClr val="000000"/>
                </a:solidFill>
                <a:latin typeface="Arial"/>
                <a:cs typeface="Arial"/>
              </a:rPr>
              <a:t>Conceitos Básicos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79500" y="2489200"/>
            <a:ext cx="8064500" cy="393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70"/>
              </a:lnSpc>
            </a:pPr>
            <a:r>
              <a:rPr lang="en-CA" sz="2134" smtClean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2134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2144" b="1" smtClean="0">
                <a:solidFill>
                  <a:srgbClr val="000000"/>
                </a:solidFill>
                <a:latin typeface="Liberation Sans Narrow Bold"/>
                <a:cs typeface="Liberation Sans Narrow Bold"/>
              </a:rPr>
              <a:t> Tecnologias da Informação e Comunicação</a:t>
            </a:r>
          </a:p>
          <a:p>
            <a:pPr>
              <a:lnSpc>
                <a:spcPts val="2470"/>
              </a:lnSpc>
            </a:pPr>
            <a:endParaRPr lang="en-CA" sz="213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393700" y="3124200"/>
            <a:ext cx="8282756" cy="80791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28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Transmissão</a:t>
            </a:r>
            <a:r>
              <a:rPr lang="en-CA" sz="1828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da </a:t>
            </a:r>
            <a:r>
              <a:rPr lang="en-CA" sz="1828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informação</a:t>
            </a:r>
            <a:r>
              <a:rPr lang="en-CA" sz="1828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28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utilizando</a:t>
            </a:r>
            <a:r>
              <a:rPr lang="en-CA" sz="1828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28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redes</a:t>
            </a:r>
            <a:r>
              <a:rPr lang="en-CA" sz="1828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de </a:t>
            </a:r>
            <a:r>
              <a:rPr lang="en-CA" sz="1828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computadores</a:t>
            </a:r>
            <a:r>
              <a:rPr lang="en-CA" sz="1828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e </a:t>
            </a:r>
            <a:r>
              <a:rPr lang="en-CA" sz="1828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meios</a:t>
            </a:r>
            <a:r>
              <a:rPr lang="en-CA" sz="1828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de </a:t>
            </a:r>
            <a:r>
              <a:rPr lang="en-CA" sz="1828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comunicação</a:t>
            </a:r>
            <a:r>
              <a:rPr lang="en-CA" sz="1828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.</a:t>
            </a:r>
          </a:p>
          <a:p>
            <a:pPr>
              <a:lnSpc>
                <a:spcPts val="2070"/>
              </a:lnSpc>
            </a:pPr>
            <a:endParaRPr lang="en-CA" sz="1828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7" name="TextBox 2"/>
          <p:cNvSpPr txBox="1"/>
          <p:nvPr/>
        </p:nvSpPr>
        <p:spPr>
          <a:xfrm>
            <a:off x="546100" y="825500"/>
            <a:ext cx="85979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00" smtClean="0">
                <a:solidFill>
                  <a:srgbClr val="000000"/>
                </a:solidFill>
                <a:latin typeface="Arial"/>
                <a:cs typeface="Arial"/>
              </a:rPr>
              <a:t>Conceitos Básicos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155700" y="2425700"/>
            <a:ext cx="7988300" cy="393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15"/>
              </a:lnSpc>
            </a:pPr>
            <a:r>
              <a:rPr lang="en-CA" sz="2120" smtClean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212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2130" b="1" smtClean="0">
                <a:solidFill>
                  <a:srgbClr val="000000"/>
                </a:solidFill>
                <a:latin typeface="Liberation Sans Narrow Bold"/>
                <a:cs typeface="Liberation Sans Narrow Bold"/>
              </a:rPr>
              <a:t> A Informação</a:t>
            </a:r>
          </a:p>
          <a:p>
            <a:pPr>
              <a:lnSpc>
                <a:spcPts val="2415"/>
              </a:lnSpc>
            </a:pPr>
            <a:endParaRPr lang="en-CA" sz="212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498600" y="3035300"/>
            <a:ext cx="76454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1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− </a:t>
            </a:r>
            <a:r>
              <a:rPr lang="en-CA" sz="1820" b="1" i="1" smtClean="0">
                <a:solidFill>
                  <a:srgbClr val="000000"/>
                </a:solidFill>
                <a:latin typeface="Liberation Sans Narrow Bold Italic"/>
                <a:cs typeface="Liberation Sans Narrow Bold Italic"/>
              </a:rPr>
              <a:t>Características da Informação</a:t>
            </a:r>
          </a:p>
          <a:p>
            <a:pPr>
              <a:lnSpc>
                <a:spcPts val="2070"/>
              </a:lnSpc>
            </a:pPr>
            <a:endParaRPr lang="en-CA" sz="181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251520" y="3568700"/>
            <a:ext cx="7645400" cy="622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Transportável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e 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Armazenável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(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porque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pode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ser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guardada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em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discos, 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na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memória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do</a:t>
            </a:r>
            <a:r>
              <a:rPr lang="en-CA" sz="181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810" dirty="0" smtClean="0">
                <a:solidFill>
                  <a:srgbClr val="000000"/>
                </a:solidFill>
                <a:latin typeface="Times New Roman"/>
              </a:rPr>
            </a:b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computador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, etc.)</a:t>
            </a:r>
          </a:p>
          <a:p>
            <a:pPr>
              <a:lnSpc>
                <a:spcPts val="2100"/>
              </a:lnSpc>
            </a:pPr>
            <a:endParaRPr lang="en-CA" sz="1810" dirty="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45557" y="4191000"/>
            <a:ext cx="7645400" cy="1016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Traduzível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(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porque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ela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é 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traduzível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para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a 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linguagem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humana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)</a:t>
            </a:r>
            <a:r>
              <a:rPr lang="en-CA" sz="181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810" dirty="0" smtClean="0">
                <a:solidFill>
                  <a:srgbClr val="000000"/>
                </a:solidFill>
                <a:latin typeface="Times New Roman"/>
              </a:rPr>
            </a:b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Reciclável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(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porque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pode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ser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convertida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em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nova </a:t>
            </a:r>
            <a:r>
              <a:rPr lang="en-CA" sz="1810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informação</a:t>
            </a:r>
            <a:r>
              <a:rPr lang="en-CA" sz="1810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)</a:t>
            </a:r>
          </a:p>
          <a:p>
            <a:pPr>
              <a:lnSpc>
                <a:spcPts val="4200"/>
              </a:lnSpc>
            </a:pPr>
            <a:endParaRPr lang="en-CA" sz="181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9" name="TextBox 2"/>
          <p:cNvSpPr txBox="1"/>
          <p:nvPr/>
        </p:nvSpPr>
        <p:spPr>
          <a:xfrm>
            <a:off x="546100" y="825500"/>
            <a:ext cx="85979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00" smtClean="0">
                <a:solidFill>
                  <a:srgbClr val="000000"/>
                </a:solidFill>
                <a:latin typeface="Arial"/>
                <a:cs typeface="Arial"/>
              </a:rPr>
              <a:t>Conceitos Básicos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97000" y="2286000"/>
            <a:ext cx="7747000" cy="35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240"/>
              </a:lnSpc>
            </a:pPr>
            <a:r>
              <a:rPr lang="en-CA" sz="1972" smtClean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972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1982" b="1" smtClean="0">
                <a:solidFill>
                  <a:srgbClr val="000000"/>
                </a:solidFill>
                <a:latin typeface="Liberation Sans Narrow Bold"/>
                <a:cs typeface="Liberation Sans Narrow Bold"/>
              </a:rPr>
              <a:t> A Informação</a:t>
            </a:r>
          </a:p>
          <a:p>
            <a:pPr>
              <a:lnSpc>
                <a:spcPts val="2240"/>
              </a:lnSpc>
            </a:pPr>
            <a:endParaRPr lang="en-CA" sz="1972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714500" y="2857500"/>
            <a:ext cx="74295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955"/>
              </a:lnSpc>
            </a:pP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− </a:t>
            </a:r>
            <a:r>
              <a:rPr lang="en-CA" sz="1699" b="1" i="1" dirty="0" err="1" smtClean="0">
                <a:solidFill>
                  <a:srgbClr val="000000"/>
                </a:solidFill>
                <a:latin typeface="Liberation Sans Narrow Bold Italic"/>
                <a:cs typeface="Liberation Sans Narrow Bold Italic"/>
              </a:rPr>
              <a:t>Informação</a:t>
            </a:r>
            <a:r>
              <a:rPr lang="en-CA" sz="1699" b="1" i="1" dirty="0" smtClean="0">
                <a:solidFill>
                  <a:srgbClr val="000000"/>
                </a:solidFill>
                <a:latin typeface="Liberation Sans Narrow Bold Italic"/>
                <a:cs typeface="Liberation Sans Narrow Bold Italic"/>
              </a:rPr>
              <a:t> Digital e Dados</a:t>
            </a:r>
          </a:p>
          <a:p>
            <a:pPr>
              <a:lnSpc>
                <a:spcPts val="1955"/>
              </a:lnSpc>
            </a:pPr>
            <a:endParaRPr lang="en-CA" sz="1689" dirty="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14752" y="3348625"/>
            <a:ext cx="74295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CA" sz="1699" b="1" dirty="0" err="1" smtClean="0">
                <a:solidFill>
                  <a:srgbClr val="000000"/>
                </a:solidFill>
                <a:latin typeface="Liberation Sans Narrow Bold"/>
                <a:cs typeface="Liberation Sans Narrow Bold"/>
              </a:rPr>
              <a:t>Informação</a:t>
            </a:r>
            <a:r>
              <a:rPr lang="en-CA" sz="1699" b="1" dirty="0" smtClean="0">
                <a:solidFill>
                  <a:srgbClr val="000000"/>
                </a:solidFill>
                <a:latin typeface="Liberation Sans Narrow Bold"/>
                <a:cs typeface="Liberation Sans Narrow Bold"/>
              </a:rPr>
              <a:t> Digital: 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Toda a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informação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que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existe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sob a forma de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dígitos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, zeros e</a:t>
            </a:r>
            <a:r>
              <a:rPr lang="en-CA" sz="1689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689" dirty="0" smtClean="0">
                <a:solidFill>
                  <a:srgbClr val="000000"/>
                </a:solidFill>
                <a:latin typeface="Times New Roman"/>
              </a:rPr>
            </a:b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uns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, à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qual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podemos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aceder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através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de um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computador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.</a:t>
            </a:r>
          </a:p>
          <a:p>
            <a:pPr>
              <a:lnSpc>
                <a:spcPts val="1900"/>
              </a:lnSpc>
            </a:pPr>
            <a:endParaRPr lang="en-CA" sz="1689" dirty="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14752" y="3837836"/>
            <a:ext cx="7429500" cy="584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A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informação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digital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pode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ser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guardada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nas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memórias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do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computador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sob a forma</a:t>
            </a:r>
            <a:r>
              <a:rPr lang="en-CA" sz="1689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689" dirty="0" smtClean="0">
                <a:solidFill>
                  <a:srgbClr val="000000"/>
                </a:solidFill>
                <a:latin typeface="Times New Roman"/>
              </a:rPr>
            </a:b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de Bits e Bytes.</a:t>
            </a:r>
          </a:p>
          <a:p>
            <a:pPr>
              <a:lnSpc>
                <a:spcPts val="2000"/>
              </a:lnSpc>
            </a:pPr>
            <a:endParaRPr lang="en-CA" sz="1689" dirty="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492382" y="4434736"/>
            <a:ext cx="74295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CA" sz="1699" b="1" dirty="0" smtClean="0">
                <a:solidFill>
                  <a:srgbClr val="000000"/>
                </a:solidFill>
                <a:latin typeface="Liberation Sans Narrow Bold"/>
                <a:cs typeface="Liberation Sans Narrow Bold"/>
              </a:rPr>
              <a:t>Bit: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Menor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unidade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de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informação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guardada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num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computador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. É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representada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por</a:t>
            </a:r>
            <a:r>
              <a:rPr lang="en-CA" sz="1689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689" dirty="0" smtClean="0">
                <a:solidFill>
                  <a:srgbClr val="000000"/>
                </a:solidFill>
                <a:latin typeface="Times New Roman"/>
              </a:rPr>
            </a:b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dois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dígitos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(0 </a:t>
            </a:r>
            <a:r>
              <a:rPr lang="en-CA" sz="1689" dirty="0" err="1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ou</a:t>
            </a:r>
            <a:r>
              <a:rPr lang="en-CA" sz="1689" dirty="0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 1).</a:t>
            </a:r>
          </a:p>
          <a:p>
            <a:pPr>
              <a:lnSpc>
                <a:spcPts val="1900"/>
              </a:lnSpc>
            </a:pPr>
            <a:endParaRPr lang="en-CA" sz="1689" dirty="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714500" y="5308600"/>
            <a:ext cx="74295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955"/>
              </a:lnSpc>
            </a:pPr>
            <a:r>
              <a:rPr lang="en-CA" sz="1699" b="1" smtClean="0">
                <a:solidFill>
                  <a:srgbClr val="000000"/>
                </a:solidFill>
                <a:latin typeface="Liberation Sans Narrow Bold"/>
                <a:cs typeface="Liberation Sans Narrow Bold"/>
              </a:rPr>
              <a:t>Byte: </a:t>
            </a:r>
            <a:r>
              <a:rPr lang="en-CA" sz="1689" smtClean="0">
                <a:solidFill>
                  <a:srgbClr val="000000"/>
                </a:solidFill>
                <a:latin typeface="Liberation Sans Narrow"/>
                <a:cs typeface="Liberation Sans Narrow"/>
              </a:rPr>
              <a:t>É um conjunto de 8 bits.</a:t>
            </a:r>
          </a:p>
          <a:p>
            <a:pPr>
              <a:lnSpc>
                <a:spcPts val="1955"/>
              </a:lnSpc>
            </a:pPr>
            <a:endParaRPr lang="en-CA" sz="1689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10" name="TextBox 2"/>
          <p:cNvSpPr txBox="1"/>
          <p:nvPr/>
        </p:nvSpPr>
        <p:spPr>
          <a:xfrm>
            <a:off x="546100" y="825500"/>
            <a:ext cx="85979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00" smtClean="0">
                <a:solidFill>
                  <a:srgbClr val="000000"/>
                </a:solidFill>
                <a:latin typeface="Arial"/>
                <a:cs typeface="Arial"/>
              </a:rPr>
              <a:t>Conceitos Básicos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46100" y="1739900"/>
            <a:ext cx="85979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 smtClean="0">
                <a:solidFill>
                  <a:srgbClr val="00007C"/>
                </a:solidFill>
                <a:latin typeface="Arial Unicode MS"/>
                <a:cs typeface="Arial Unicode MS"/>
              </a:rPr>
              <a:t>■</a:t>
            </a:r>
            <a:r>
              <a:rPr lang="en-CA" sz="2800" smtClean="0">
                <a:solidFill>
                  <a:srgbClr val="000000"/>
                </a:solidFill>
                <a:latin typeface="Arial"/>
                <a:cs typeface="Arial"/>
              </a:rPr>
              <a:t>Extensões dos ficheiros</a:t>
            </a:r>
          </a:p>
          <a:p>
            <a:pPr>
              <a:lnSpc>
                <a:spcPts val="3220"/>
              </a:lnSpc>
            </a:pPr>
            <a:endParaRPr lang="en-CA" sz="28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46100" y="2768600"/>
            <a:ext cx="85979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 smtClean="0">
                <a:solidFill>
                  <a:srgbClr val="00007C"/>
                </a:solidFill>
                <a:latin typeface="Arial Unicode MS"/>
                <a:cs typeface="Arial Unicode MS"/>
              </a:rPr>
              <a:t>■</a:t>
            </a:r>
            <a:r>
              <a:rPr lang="en-CA" sz="2800" smtClean="0">
                <a:solidFill>
                  <a:srgbClr val="000000"/>
                </a:solidFill>
                <a:latin typeface="Arial"/>
                <a:cs typeface="Arial"/>
              </a:rPr>
              <a:t>Word </a:t>
            </a:r>
            <a:r>
              <a:rPr lang="en-CA" sz="2800" smtClean="0">
                <a:solidFill>
                  <a:srgbClr val="000000"/>
                </a:solidFill>
                <a:latin typeface="Arial Unicode MS"/>
                <a:cs typeface="Arial Unicode MS"/>
              </a:rPr>
              <a:t>➨</a:t>
            </a:r>
            <a:r>
              <a:rPr lang="en-CA" sz="2800" smtClean="0">
                <a:solidFill>
                  <a:srgbClr val="000000"/>
                </a:solidFill>
                <a:latin typeface="Arial"/>
                <a:cs typeface="Arial"/>
              </a:rPr>
              <a:t> doc</a:t>
            </a:r>
          </a:p>
          <a:p>
            <a:pPr>
              <a:lnSpc>
                <a:spcPts val="3220"/>
              </a:lnSpc>
            </a:pPr>
            <a:endParaRPr lang="en-CA" sz="28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46100" y="3276600"/>
            <a:ext cx="85979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 smtClean="0">
                <a:solidFill>
                  <a:srgbClr val="00007C"/>
                </a:solidFill>
                <a:latin typeface="Arial Unicode MS"/>
                <a:cs typeface="Arial Unicode MS"/>
              </a:rPr>
              <a:t>■</a:t>
            </a:r>
            <a:r>
              <a:rPr lang="en-CA" sz="2800" smtClean="0">
                <a:solidFill>
                  <a:srgbClr val="000000"/>
                </a:solidFill>
                <a:latin typeface="Arial"/>
                <a:cs typeface="Arial"/>
              </a:rPr>
              <a:t>Excel </a:t>
            </a:r>
            <a:r>
              <a:rPr lang="en-CA" sz="2800" smtClean="0">
                <a:solidFill>
                  <a:srgbClr val="000000"/>
                </a:solidFill>
                <a:latin typeface="Arial Unicode MS"/>
                <a:cs typeface="Arial Unicode MS"/>
              </a:rPr>
              <a:t>➨</a:t>
            </a:r>
            <a:r>
              <a:rPr lang="en-CA" sz="2800" smtClean="0">
                <a:solidFill>
                  <a:srgbClr val="000000"/>
                </a:solidFill>
                <a:latin typeface="Arial"/>
                <a:cs typeface="Arial"/>
              </a:rPr>
              <a:t> xls</a:t>
            </a:r>
          </a:p>
          <a:p>
            <a:pPr>
              <a:lnSpc>
                <a:spcPts val="3220"/>
              </a:lnSpc>
            </a:pPr>
            <a:endParaRPr lang="en-CA" sz="28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46100" y="3797300"/>
            <a:ext cx="85979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 smtClean="0">
                <a:solidFill>
                  <a:srgbClr val="00007C"/>
                </a:solidFill>
                <a:latin typeface="Arial Unicode MS"/>
                <a:cs typeface="Arial Unicode MS"/>
              </a:rPr>
              <a:t>■</a:t>
            </a:r>
            <a:r>
              <a:rPr lang="en-CA" sz="2800" smtClean="0">
                <a:solidFill>
                  <a:srgbClr val="000000"/>
                </a:solidFill>
                <a:latin typeface="Arial"/>
                <a:cs typeface="Arial"/>
              </a:rPr>
              <a:t>PowerPoint </a:t>
            </a:r>
            <a:r>
              <a:rPr lang="en-CA" sz="2800" smtClean="0">
                <a:solidFill>
                  <a:srgbClr val="000000"/>
                </a:solidFill>
                <a:latin typeface="Arial Unicode MS"/>
                <a:cs typeface="Arial Unicode MS"/>
              </a:rPr>
              <a:t>➨</a:t>
            </a:r>
            <a:r>
              <a:rPr lang="en-CA" sz="2800" smtClean="0">
                <a:solidFill>
                  <a:srgbClr val="000000"/>
                </a:solidFill>
                <a:latin typeface="Arial"/>
                <a:cs typeface="Arial"/>
              </a:rPr>
              <a:t> ppt / pps</a:t>
            </a:r>
          </a:p>
          <a:p>
            <a:pPr>
              <a:lnSpc>
                <a:spcPts val="3220"/>
              </a:lnSpc>
            </a:pPr>
            <a:endParaRPr lang="en-CA" sz="28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46100" y="4318000"/>
            <a:ext cx="85979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 smtClean="0">
                <a:solidFill>
                  <a:srgbClr val="00007C"/>
                </a:solidFill>
                <a:latin typeface="Arial Unicode MS"/>
                <a:cs typeface="Arial Unicode MS"/>
              </a:rPr>
              <a:t>■</a:t>
            </a:r>
            <a:r>
              <a:rPr lang="en-CA" sz="2800" smtClean="0">
                <a:solidFill>
                  <a:srgbClr val="000000"/>
                </a:solidFill>
                <a:latin typeface="Arial"/>
                <a:cs typeface="Arial"/>
              </a:rPr>
              <a:t>Access </a:t>
            </a:r>
            <a:r>
              <a:rPr lang="en-CA" sz="2800" smtClean="0">
                <a:solidFill>
                  <a:srgbClr val="000000"/>
                </a:solidFill>
                <a:latin typeface="Arial Unicode MS"/>
                <a:cs typeface="Arial Unicode MS"/>
              </a:rPr>
              <a:t>➨</a:t>
            </a:r>
            <a:r>
              <a:rPr lang="en-CA" sz="2800" smtClean="0">
                <a:solidFill>
                  <a:srgbClr val="000000"/>
                </a:solidFill>
                <a:latin typeface="Arial"/>
                <a:cs typeface="Arial"/>
              </a:rPr>
              <a:t> mdb</a:t>
            </a:r>
          </a:p>
          <a:p>
            <a:pPr>
              <a:lnSpc>
                <a:spcPts val="3220"/>
              </a:lnSpc>
            </a:pPr>
            <a:endParaRPr lang="en-CA" sz="28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46100" y="4826000"/>
            <a:ext cx="85979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 smtClean="0">
                <a:solidFill>
                  <a:srgbClr val="00007C"/>
                </a:solidFill>
                <a:latin typeface="Arial Unicode MS"/>
                <a:cs typeface="Arial Unicode MS"/>
              </a:rPr>
              <a:t>■</a:t>
            </a:r>
            <a:r>
              <a:rPr lang="en-CA" sz="2800" smtClean="0">
                <a:solidFill>
                  <a:srgbClr val="000000"/>
                </a:solidFill>
                <a:latin typeface="Arial"/>
                <a:cs typeface="Arial"/>
              </a:rPr>
              <a:t>Outlook </a:t>
            </a:r>
            <a:r>
              <a:rPr lang="en-CA" sz="2800" smtClean="0">
                <a:solidFill>
                  <a:srgbClr val="000000"/>
                </a:solidFill>
                <a:latin typeface="Arial Unicode MS"/>
                <a:cs typeface="Arial Unicode MS"/>
              </a:rPr>
              <a:t>➨</a:t>
            </a:r>
            <a:r>
              <a:rPr lang="en-CA" sz="2800" smtClean="0">
                <a:solidFill>
                  <a:srgbClr val="000000"/>
                </a:solidFill>
                <a:latin typeface="Arial"/>
                <a:cs typeface="Arial"/>
              </a:rPr>
              <a:t> msg</a:t>
            </a:r>
          </a:p>
          <a:p>
            <a:pPr>
              <a:lnSpc>
                <a:spcPts val="3220"/>
              </a:lnSpc>
            </a:pPr>
            <a:endParaRPr lang="en-CA" sz="28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46100" y="5346700"/>
            <a:ext cx="85979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 smtClean="0">
                <a:solidFill>
                  <a:srgbClr val="00007C"/>
                </a:solidFill>
                <a:latin typeface="Arial Unicode MS"/>
                <a:cs typeface="Arial Unicode MS"/>
              </a:rPr>
              <a:t>■</a:t>
            </a:r>
            <a:r>
              <a:rPr lang="en-CA" sz="2800" smtClean="0">
                <a:solidFill>
                  <a:srgbClr val="000000"/>
                </a:solidFill>
                <a:latin typeface="Arial"/>
                <a:cs typeface="Arial"/>
              </a:rPr>
              <a:t>Páginas web </a:t>
            </a:r>
            <a:r>
              <a:rPr lang="en-CA" sz="2800" smtClean="0">
                <a:solidFill>
                  <a:srgbClr val="000000"/>
                </a:solidFill>
                <a:latin typeface="Arial Unicode MS"/>
                <a:cs typeface="Arial Unicode MS"/>
              </a:rPr>
              <a:t>➨</a:t>
            </a:r>
            <a:r>
              <a:rPr lang="en-CA" sz="2800" smtClean="0">
                <a:solidFill>
                  <a:srgbClr val="000000"/>
                </a:solidFill>
                <a:latin typeface="Arial"/>
                <a:cs typeface="Arial"/>
              </a:rPr>
              <a:t> html / htm</a:t>
            </a:r>
          </a:p>
          <a:p>
            <a:pPr>
              <a:lnSpc>
                <a:spcPts val="3220"/>
              </a:lnSpc>
            </a:pPr>
            <a:endParaRPr lang="en-CA"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10" name="TextBox 2"/>
          <p:cNvSpPr txBox="1"/>
          <p:nvPr/>
        </p:nvSpPr>
        <p:spPr>
          <a:xfrm>
            <a:off x="546100" y="825500"/>
            <a:ext cx="85979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00" smtClean="0">
                <a:solidFill>
                  <a:srgbClr val="000000"/>
                </a:solidFill>
                <a:latin typeface="Arial"/>
                <a:cs typeface="Arial"/>
              </a:rPr>
              <a:t>Conceitos Básicos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46100" y="1739900"/>
            <a:ext cx="85979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 smtClean="0">
                <a:solidFill>
                  <a:srgbClr val="00007C"/>
                </a:solidFill>
                <a:latin typeface="Arial Unicode MS"/>
                <a:cs typeface="Arial Unicode MS"/>
              </a:rPr>
              <a:t>■</a:t>
            </a:r>
            <a:r>
              <a:rPr lang="en-CA" sz="2800" smtClean="0">
                <a:solidFill>
                  <a:srgbClr val="000000"/>
                </a:solidFill>
                <a:latin typeface="Arial"/>
                <a:cs typeface="Arial"/>
              </a:rPr>
              <a:t>Unidades de informação digital</a:t>
            </a:r>
          </a:p>
          <a:p>
            <a:pPr>
              <a:lnSpc>
                <a:spcPts val="3220"/>
              </a:lnSpc>
            </a:pPr>
            <a:endParaRPr lang="en-CA" sz="28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14400" y="2755900"/>
            <a:ext cx="4648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0"/>
              </a:lnSpc>
              <a:tabLst>
                <a:tab pos="2082800" algn="l"/>
              </a:tabLst>
            </a:pPr>
            <a:r>
              <a:rPr lang="en-CA" sz="2400" smtClean="0">
                <a:solidFill>
                  <a:srgbClr val="000000"/>
                </a:solidFill>
                <a:latin typeface="Arial"/>
                <a:cs typeface="Arial"/>
              </a:rPr>
              <a:t>1 Byte	8 Bits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914400" y="3378200"/>
            <a:ext cx="4648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0"/>
              </a:lnSpc>
              <a:tabLst>
                <a:tab pos="2082800" algn="l"/>
              </a:tabLst>
            </a:pPr>
            <a:r>
              <a:rPr lang="en-CA" sz="2400" smtClean="0">
                <a:solidFill>
                  <a:srgbClr val="000000"/>
                </a:solidFill>
                <a:latin typeface="Arial"/>
                <a:cs typeface="Arial"/>
              </a:rPr>
              <a:t>1 KB	1024 Bytes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14400" y="3987800"/>
            <a:ext cx="4648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0"/>
              </a:lnSpc>
              <a:tabLst>
                <a:tab pos="2082800" algn="l"/>
              </a:tabLst>
            </a:pPr>
            <a:r>
              <a:rPr lang="en-CA" sz="2400" smtClean="0">
                <a:solidFill>
                  <a:srgbClr val="000000"/>
                </a:solidFill>
                <a:latin typeface="Arial"/>
                <a:cs typeface="Arial"/>
              </a:rPr>
              <a:t>1 MB	1024 KB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914400" y="4610100"/>
            <a:ext cx="4648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0"/>
              </a:lnSpc>
              <a:tabLst>
                <a:tab pos="2082800" algn="l"/>
              </a:tabLst>
            </a:pPr>
            <a:r>
              <a:rPr lang="en-CA" sz="2400" smtClean="0">
                <a:solidFill>
                  <a:srgbClr val="000000"/>
                </a:solidFill>
                <a:latin typeface="Arial"/>
                <a:cs typeface="Arial"/>
              </a:rPr>
              <a:t>1 GB	1024 MB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914400" y="5232400"/>
            <a:ext cx="4648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0"/>
              </a:lnSpc>
              <a:tabLst>
                <a:tab pos="2082800" algn="l"/>
              </a:tabLst>
            </a:pPr>
            <a:r>
              <a:rPr lang="en-CA" sz="2400" smtClean="0">
                <a:solidFill>
                  <a:srgbClr val="000000"/>
                </a:solidFill>
                <a:latin typeface="Arial"/>
                <a:cs typeface="Arial"/>
              </a:rPr>
              <a:t>1 TB	1024 GB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676900" y="2882900"/>
            <a:ext cx="3352800" cy="2019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300"/>
              </a:lnSpc>
            </a:pPr>
            <a:r>
              <a:rPr lang="en-CA" sz="1800" smtClean="0">
                <a:solidFill>
                  <a:srgbClr val="000000"/>
                </a:solidFill>
                <a:latin typeface="Arial"/>
                <a:cs typeface="Arial"/>
              </a:rPr>
              <a:t>KB - Quilobyte</a:t>
            </a:r>
            <a:r>
              <a:rPr lang="en-CA" sz="18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800" smtClean="0">
                <a:solidFill>
                  <a:srgbClr val="000000"/>
                </a:solidFill>
                <a:latin typeface="Times New Roman"/>
              </a:rPr>
            </a:br>
            <a:r>
              <a:rPr lang="en-CA" sz="1800" smtClean="0">
                <a:solidFill>
                  <a:srgbClr val="000000"/>
                </a:solidFill>
                <a:latin typeface="Arial"/>
                <a:cs typeface="Arial"/>
              </a:rPr>
              <a:t>MB - Megabyte</a:t>
            </a:r>
            <a:r>
              <a:rPr lang="en-CA" sz="18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800" smtClean="0">
                <a:solidFill>
                  <a:srgbClr val="000000"/>
                </a:solidFill>
                <a:latin typeface="Times New Roman"/>
              </a:rPr>
            </a:br>
            <a:r>
              <a:rPr lang="en-CA" sz="1800" smtClean="0">
                <a:solidFill>
                  <a:srgbClr val="000000"/>
                </a:solidFill>
                <a:latin typeface="Arial"/>
                <a:cs typeface="Arial"/>
              </a:rPr>
              <a:t>GB - Gigabyte</a:t>
            </a:r>
            <a:r>
              <a:rPr lang="en-CA" sz="18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800" smtClean="0">
                <a:solidFill>
                  <a:srgbClr val="000000"/>
                </a:solidFill>
                <a:latin typeface="Times New Roman"/>
              </a:rPr>
            </a:br>
            <a:r>
              <a:rPr lang="en-CA" sz="1800" smtClean="0">
                <a:solidFill>
                  <a:srgbClr val="000000"/>
                </a:solidFill>
                <a:latin typeface="Arial"/>
                <a:cs typeface="Arial"/>
              </a:rPr>
              <a:t>TB - Terabyte</a:t>
            </a:r>
          </a:p>
          <a:p>
            <a:pPr>
              <a:lnSpc>
                <a:spcPts val="432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11" name="TextBox 2"/>
          <p:cNvSpPr txBox="1"/>
          <p:nvPr/>
        </p:nvSpPr>
        <p:spPr>
          <a:xfrm>
            <a:off x="546100" y="825500"/>
            <a:ext cx="85979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400" smtClean="0">
                <a:solidFill>
                  <a:srgbClr val="000000"/>
                </a:solidFill>
                <a:latin typeface="Arial"/>
                <a:cs typeface="Arial"/>
              </a:rPr>
              <a:t>Conceitos Básicos</a:t>
            </a:r>
          </a:p>
          <a:p>
            <a:pPr>
              <a:lnSpc>
                <a:spcPts val="5060"/>
              </a:lnSpc>
            </a:pPr>
            <a:endParaRPr lang="en-CA" sz="4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46100" y="1739900"/>
            <a:ext cx="85979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0" smtClean="0">
                <a:solidFill>
                  <a:srgbClr val="00007C"/>
                </a:solidFill>
                <a:latin typeface="Arial Unicode MS"/>
                <a:cs typeface="Arial Unicode MS"/>
              </a:rPr>
              <a:t>■</a:t>
            </a:r>
            <a:r>
              <a:rPr lang="en-CA" sz="2800" smtClean="0">
                <a:solidFill>
                  <a:srgbClr val="000000"/>
                </a:solidFill>
                <a:latin typeface="Arial"/>
                <a:cs typeface="Arial"/>
              </a:rPr>
              <a:t>Capacidades dos dispositivos</a:t>
            </a:r>
          </a:p>
          <a:p>
            <a:pPr>
              <a:lnSpc>
                <a:spcPts val="3220"/>
              </a:lnSpc>
            </a:pPr>
            <a:endParaRPr lang="en-CA" sz="28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14400" y="2489200"/>
            <a:ext cx="1905000" cy="1041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900"/>
              </a:lnSpc>
            </a:pPr>
            <a:r>
              <a:rPr lang="en-CA" sz="2000" smtClean="0">
                <a:solidFill>
                  <a:srgbClr val="000000"/>
                </a:solidFill>
                <a:latin typeface="Arial"/>
                <a:cs typeface="Arial"/>
              </a:rPr>
              <a:t>Disquetes HD</a:t>
            </a:r>
            <a:r>
              <a:rPr lang="en-CA" sz="20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0" smtClean="0">
                <a:solidFill>
                  <a:srgbClr val="000000"/>
                </a:solidFill>
                <a:latin typeface="Times New Roman"/>
              </a:rPr>
            </a:br>
            <a:r>
              <a:rPr lang="en-CA" sz="2000" smtClean="0">
                <a:solidFill>
                  <a:srgbClr val="000000"/>
                </a:solidFill>
                <a:latin typeface="Arial"/>
                <a:cs typeface="Arial"/>
              </a:rPr>
              <a:t>CD</a:t>
            </a:r>
          </a:p>
          <a:p>
            <a:pPr>
              <a:lnSpc>
                <a:spcPts val="4885"/>
              </a:lnSpc>
            </a:pPr>
            <a:endParaRPr lang="en-CA" sz="20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914400" y="3987800"/>
            <a:ext cx="1905000" cy="431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0" smtClean="0">
                <a:solidFill>
                  <a:srgbClr val="000000"/>
                </a:solidFill>
                <a:latin typeface="Arial"/>
                <a:cs typeface="Arial"/>
              </a:rPr>
              <a:t>DVD</a:t>
            </a:r>
          </a:p>
          <a:p>
            <a:pPr>
              <a:lnSpc>
                <a:spcPts val="2300"/>
              </a:lnSpc>
            </a:pPr>
            <a:endParaRPr lang="en-CA" sz="20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14400" y="4610100"/>
            <a:ext cx="1905000" cy="431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0" smtClean="0">
                <a:solidFill>
                  <a:srgbClr val="000000"/>
                </a:solidFill>
                <a:latin typeface="Arial"/>
                <a:cs typeface="Arial"/>
              </a:rPr>
              <a:t>USB</a:t>
            </a:r>
          </a:p>
          <a:p>
            <a:pPr>
              <a:lnSpc>
                <a:spcPts val="2300"/>
              </a:lnSpc>
            </a:pPr>
            <a:endParaRPr lang="en-CA" sz="20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914400" y="5232400"/>
            <a:ext cx="1905000" cy="431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0" smtClean="0">
                <a:solidFill>
                  <a:srgbClr val="000000"/>
                </a:solidFill>
                <a:latin typeface="Arial"/>
                <a:cs typeface="Arial"/>
              </a:rPr>
              <a:t>MP3</a:t>
            </a:r>
          </a:p>
          <a:p>
            <a:pPr>
              <a:lnSpc>
                <a:spcPts val="2300"/>
              </a:lnSpc>
            </a:pPr>
            <a:endParaRPr lang="en-CA" sz="20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2933700" y="2755900"/>
            <a:ext cx="6096000" cy="431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0" smtClean="0">
                <a:solidFill>
                  <a:srgbClr val="000000"/>
                </a:solidFill>
                <a:latin typeface="Arial"/>
                <a:cs typeface="Arial"/>
              </a:rPr>
              <a:t>1,44 MB</a:t>
            </a:r>
          </a:p>
          <a:p>
            <a:pPr>
              <a:lnSpc>
                <a:spcPts val="2300"/>
              </a:lnSpc>
            </a:pPr>
            <a:endParaRPr lang="en-CA" sz="20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2933700" y="3111500"/>
            <a:ext cx="6096000" cy="1041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800"/>
              </a:lnSpc>
            </a:pPr>
            <a:r>
              <a:rPr lang="en-CA" sz="2000" smtClean="0">
                <a:solidFill>
                  <a:srgbClr val="000000"/>
                </a:solidFill>
                <a:latin typeface="Arial"/>
                <a:cs typeface="Arial"/>
              </a:rPr>
              <a:t>650 a 700 MB</a:t>
            </a:r>
            <a:r>
              <a:rPr lang="en-CA" sz="20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0" smtClean="0">
                <a:solidFill>
                  <a:srgbClr val="000000"/>
                </a:solidFill>
                <a:latin typeface="Times New Roman"/>
              </a:rPr>
            </a:br>
            <a:r>
              <a:rPr lang="en-CA" sz="2000" smtClean="0">
                <a:solidFill>
                  <a:srgbClr val="000000"/>
                </a:solidFill>
                <a:latin typeface="Arial"/>
                <a:cs typeface="Arial"/>
              </a:rPr>
              <a:t>cerca de 4,7 GB</a:t>
            </a:r>
          </a:p>
          <a:p>
            <a:pPr>
              <a:lnSpc>
                <a:spcPts val="4860"/>
              </a:lnSpc>
            </a:pPr>
            <a:endParaRPr lang="en-CA" sz="20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2933700" y="4343400"/>
            <a:ext cx="6096000" cy="1041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800"/>
              </a:lnSpc>
            </a:pPr>
            <a:r>
              <a:rPr lang="en-CA" sz="2000" smtClean="0">
                <a:solidFill>
                  <a:srgbClr val="000000"/>
                </a:solidFill>
                <a:latin typeface="Arial"/>
                <a:cs typeface="Arial"/>
              </a:rPr>
              <a:t>entre 16 MB a 8 GB</a:t>
            </a:r>
            <a:r>
              <a:rPr lang="en-CA" sz="20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2000" smtClean="0">
                <a:solidFill>
                  <a:srgbClr val="000000"/>
                </a:solidFill>
                <a:latin typeface="Times New Roman"/>
              </a:rPr>
            </a:br>
            <a:r>
              <a:rPr lang="en-CA" sz="2000" smtClean="0">
                <a:solidFill>
                  <a:srgbClr val="000000"/>
                </a:solidFill>
                <a:latin typeface="Arial"/>
                <a:cs typeface="Arial"/>
              </a:rPr>
              <a:t>entre 1 GB e 80 GB</a:t>
            </a:r>
          </a:p>
          <a:p>
            <a:pPr>
              <a:lnSpc>
                <a:spcPts val="4860"/>
              </a:lnSpc>
            </a:pPr>
            <a:endParaRPr lang="en-CA"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</Words>
  <Application>Microsoft Office PowerPoint</Application>
  <PresentationFormat>Apresentação no Ecrã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2" baseType="lpstr"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Investintech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A2E_Engine</dc:creator>
  <cp:lastModifiedBy>Professor</cp:lastModifiedBy>
  <cp:revision>1</cp:revision>
  <dcterms:created xsi:type="dcterms:W3CDTF">2013-10-28T06:47:00Z</dcterms:created>
  <dcterms:modified xsi:type="dcterms:W3CDTF">2013-10-28T11:34:11Z</dcterms:modified>
</cp:coreProperties>
</file>